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4" r:id="rId2"/>
    <p:sldId id="275"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p:cViewPr varScale="1">
        <p:scale>
          <a:sx n="74" d="100"/>
          <a:sy n="74" d="100"/>
        </p:scale>
        <p:origin x="-127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5289766-E023-4B17-BC17-F36D1B24EC71}" type="slidenum">
              <a:rPr lang="en-US"/>
              <a:pPr>
                <a:defRPr/>
              </a:pPr>
              <a:t>‹#›</a:t>
            </a:fld>
            <a:endParaRPr lang="en-US"/>
          </a:p>
        </p:txBody>
      </p:sp>
    </p:spTree>
    <p:extLst>
      <p:ext uri="{BB962C8B-B14F-4D97-AF65-F5344CB8AC3E}">
        <p14:creationId xmlns:p14="http://schemas.microsoft.com/office/powerpoint/2010/main" val="16995203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1AA20605-3B02-4AD5-BB83-F3E6BB57E82A}" type="slidenum">
              <a:rPr lang="en-US" altLang="en-US" sz="1200"/>
              <a:pPr algn="r" eaLnBrk="1" hangingPunct="1"/>
              <a:t>1</a:t>
            </a:fld>
            <a:endParaRPr lang="en-US" altLang="en-US" sz="120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30CA4C6-759D-4201-990E-9078AAF46398}" type="slidenum">
              <a:rPr lang="en-US" altLang="en-US" sz="1200"/>
              <a:pPr algn="r" eaLnBrk="1" hangingPunct="1"/>
              <a:t>2</a:t>
            </a:fld>
            <a:endParaRPr lang="en-US" altLang="en-US" sz="120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831D39B-4F58-4BBB-AC02-A7A1367D2E10}" type="slidenum">
              <a:rPr lang="en-US"/>
              <a:pPr>
                <a:defRPr/>
              </a:pPr>
              <a:t>‹#›</a:t>
            </a:fld>
            <a:endParaRPr lang="en-US"/>
          </a:p>
        </p:txBody>
      </p:sp>
    </p:spTree>
    <p:extLst>
      <p:ext uri="{BB962C8B-B14F-4D97-AF65-F5344CB8AC3E}">
        <p14:creationId xmlns:p14="http://schemas.microsoft.com/office/powerpoint/2010/main" val="102005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38EC32-51E7-4DC6-B2E4-C8A54EB00383}" type="slidenum">
              <a:rPr lang="en-US"/>
              <a:pPr>
                <a:defRPr/>
              </a:pPr>
              <a:t>‹#›</a:t>
            </a:fld>
            <a:endParaRPr lang="en-US"/>
          </a:p>
        </p:txBody>
      </p:sp>
    </p:spTree>
    <p:extLst>
      <p:ext uri="{BB962C8B-B14F-4D97-AF65-F5344CB8AC3E}">
        <p14:creationId xmlns:p14="http://schemas.microsoft.com/office/powerpoint/2010/main" val="1122614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35ACE0-643E-41FE-82F5-2E6EA3315224}" type="slidenum">
              <a:rPr lang="en-US"/>
              <a:pPr>
                <a:defRPr/>
              </a:pPr>
              <a:t>‹#›</a:t>
            </a:fld>
            <a:endParaRPr lang="en-US"/>
          </a:p>
        </p:txBody>
      </p:sp>
    </p:spTree>
    <p:extLst>
      <p:ext uri="{BB962C8B-B14F-4D97-AF65-F5344CB8AC3E}">
        <p14:creationId xmlns:p14="http://schemas.microsoft.com/office/powerpoint/2010/main" val="3413961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436624-CB76-4776-9AD0-05DE8DDFA5F2}" type="slidenum">
              <a:rPr lang="en-US"/>
              <a:pPr>
                <a:defRPr/>
              </a:pPr>
              <a:t>‹#›</a:t>
            </a:fld>
            <a:endParaRPr lang="en-US"/>
          </a:p>
        </p:txBody>
      </p:sp>
    </p:spTree>
    <p:extLst>
      <p:ext uri="{BB962C8B-B14F-4D97-AF65-F5344CB8AC3E}">
        <p14:creationId xmlns:p14="http://schemas.microsoft.com/office/powerpoint/2010/main" val="481253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C47F2E-9C31-4FBC-A214-58C2A8CD1681}" type="slidenum">
              <a:rPr lang="en-US"/>
              <a:pPr>
                <a:defRPr/>
              </a:pPr>
              <a:t>‹#›</a:t>
            </a:fld>
            <a:endParaRPr lang="en-US"/>
          </a:p>
        </p:txBody>
      </p:sp>
    </p:spTree>
    <p:extLst>
      <p:ext uri="{BB962C8B-B14F-4D97-AF65-F5344CB8AC3E}">
        <p14:creationId xmlns:p14="http://schemas.microsoft.com/office/powerpoint/2010/main" val="108518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9328E2C-3EFF-4F2D-8C89-4E362910F72A}" type="slidenum">
              <a:rPr lang="en-US"/>
              <a:pPr>
                <a:defRPr/>
              </a:pPr>
              <a:t>‹#›</a:t>
            </a:fld>
            <a:endParaRPr lang="en-US"/>
          </a:p>
        </p:txBody>
      </p:sp>
    </p:spTree>
    <p:extLst>
      <p:ext uri="{BB962C8B-B14F-4D97-AF65-F5344CB8AC3E}">
        <p14:creationId xmlns:p14="http://schemas.microsoft.com/office/powerpoint/2010/main" val="3672385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DF78B71-A863-4348-9B00-1BEF0D96E0F0}" type="slidenum">
              <a:rPr lang="en-US"/>
              <a:pPr>
                <a:defRPr/>
              </a:pPr>
              <a:t>‹#›</a:t>
            </a:fld>
            <a:endParaRPr lang="en-US"/>
          </a:p>
        </p:txBody>
      </p:sp>
    </p:spTree>
    <p:extLst>
      <p:ext uri="{BB962C8B-B14F-4D97-AF65-F5344CB8AC3E}">
        <p14:creationId xmlns:p14="http://schemas.microsoft.com/office/powerpoint/2010/main" val="2192948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508AA3A-8C6E-4EDB-AF1C-F4C2E74019CA}" type="slidenum">
              <a:rPr lang="en-US"/>
              <a:pPr>
                <a:defRPr/>
              </a:pPr>
              <a:t>‹#›</a:t>
            </a:fld>
            <a:endParaRPr lang="en-US"/>
          </a:p>
        </p:txBody>
      </p:sp>
    </p:spTree>
    <p:extLst>
      <p:ext uri="{BB962C8B-B14F-4D97-AF65-F5344CB8AC3E}">
        <p14:creationId xmlns:p14="http://schemas.microsoft.com/office/powerpoint/2010/main" val="2159121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61C5589-7C22-4969-90EA-9769D08E524F}" type="slidenum">
              <a:rPr lang="en-US"/>
              <a:pPr>
                <a:defRPr/>
              </a:pPr>
              <a:t>‹#›</a:t>
            </a:fld>
            <a:endParaRPr lang="en-US"/>
          </a:p>
        </p:txBody>
      </p:sp>
    </p:spTree>
    <p:extLst>
      <p:ext uri="{BB962C8B-B14F-4D97-AF65-F5344CB8AC3E}">
        <p14:creationId xmlns:p14="http://schemas.microsoft.com/office/powerpoint/2010/main" val="80127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3F9350-D897-4C15-849E-7A0239E2CCC4}" type="slidenum">
              <a:rPr lang="en-US"/>
              <a:pPr>
                <a:defRPr/>
              </a:pPr>
              <a:t>‹#›</a:t>
            </a:fld>
            <a:endParaRPr lang="en-US"/>
          </a:p>
        </p:txBody>
      </p:sp>
    </p:spTree>
    <p:extLst>
      <p:ext uri="{BB962C8B-B14F-4D97-AF65-F5344CB8AC3E}">
        <p14:creationId xmlns:p14="http://schemas.microsoft.com/office/powerpoint/2010/main" val="40699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51FE73-64D8-4D0C-B14E-DE2100909DF7}" type="slidenum">
              <a:rPr lang="en-US"/>
              <a:pPr>
                <a:defRPr/>
              </a:pPr>
              <a:t>‹#›</a:t>
            </a:fld>
            <a:endParaRPr lang="en-US"/>
          </a:p>
        </p:txBody>
      </p:sp>
    </p:spTree>
    <p:extLst>
      <p:ext uri="{BB962C8B-B14F-4D97-AF65-F5344CB8AC3E}">
        <p14:creationId xmlns:p14="http://schemas.microsoft.com/office/powerpoint/2010/main" val="3317142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FD30CA1-EA2D-4838-ADDE-B2DDDF46ED4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dbatista.com/2010/03/drucker.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edbatista.com/2006/08/are_you_a_searc.html" TargetMode="External"/><Relationship Id="rId4" Type="http://schemas.openxmlformats.org/officeDocument/2006/relationships/hyperlink" Target="https://hbr.org/2005/01/managing-onesel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10"/>
          <p:cNvSpPr txBox="1">
            <a:spLocks noChangeArrowheads="1"/>
          </p:cNvSpPr>
          <p:nvPr/>
        </p:nvSpPr>
        <p:spPr bwMode="auto">
          <a:xfrm>
            <a:off x="92075" y="76200"/>
            <a:ext cx="38687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Trebuchet MS" pitchFamily="34" charset="0"/>
                <a:cs typeface="Arial" charset="0"/>
              </a:rPr>
              <a:t>Ed Batista: Time Horizons</a:t>
            </a:r>
          </a:p>
        </p:txBody>
      </p:sp>
      <p:sp>
        <p:nvSpPr>
          <p:cNvPr id="36867" name="Text Box 12"/>
          <p:cNvSpPr txBox="1">
            <a:spLocks noChangeArrowheads="1"/>
          </p:cNvSpPr>
          <p:nvPr/>
        </p:nvSpPr>
        <p:spPr bwMode="auto">
          <a:xfrm>
            <a:off x="7467600" y="6415088"/>
            <a:ext cx="1600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b="1">
                <a:latin typeface="Trebuchet MS" pitchFamily="34" charset="0"/>
              </a:rPr>
              <a:t>Slide 1 of 2</a:t>
            </a:r>
            <a:endParaRPr lang="en-US" altLang="en-US" b="1" i="1">
              <a:latin typeface="Trebuchet MS" pitchFamily="34" charset="0"/>
            </a:endParaRPr>
          </a:p>
        </p:txBody>
      </p:sp>
      <p:grpSp>
        <p:nvGrpSpPr>
          <p:cNvPr id="36881" name="Group 17"/>
          <p:cNvGrpSpPr>
            <a:grpSpLocks/>
          </p:cNvGrpSpPr>
          <p:nvPr/>
        </p:nvGrpSpPr>
        <p:grpSpPr bwMode="auto">
          <a:xfrm>
            <a:off x="3581400" y="685800"/>
            <a:ext cx="5181600" cy="5562600"/>
            <a:chOff x="1232" y="432"/>
            <a:chExt cx="3264" cy="3504"/>
          </a:xfrm>
        </p:grpSpPr>
        <p:sp>
          <p:nvSpPr>
            <p:cNvPr id="36868" name="Rectangle 2"/>
            <p:cNvSpPr>
              <a:spLocks noChangeArrowheads="1"/>
            </p:cNvSpPr>
            <p:nvPr/>
          </p:nvSpPr>
          <p:spPr bwMode="auto">
            <a:xfrm rot="10800000">
              <a:off x="1232" y="432"/>
              <a:ext cx="3264" cy="350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6869" name="Oval 5"/>
            <p:cNvSpPr>
              <a:spLocks noChangeArrowheads="1"/>
            </p:cNvSpPr>
            <p:nvPr/>
          </p:nvSpPr>
          <p:spPr bwMode="auto">
            <a:xfrm>
              <a:off x="1248" y="802"/>
              <a:ext cx="3216" cy="3029"/>
            </a:xfrm>
            <a:prstGeom prst="ellipse">
              <a:avLst/>
            </a:prstGeom>
            <a:solidFill>
              <a:schemeClr val="bg1">
                <a:alpha val="30000"/>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0" name="Oval 6"/>
            <p:cNvSpPr>
              <a:spLocks noChangeArrowheads="1"/>
            </p:cNvSpPr>
            <p:nvPr/>
          </p:nvSpPr>
          <p:spPr bwMode="auto">
            <a:xfrm>
              <a:off x="1344" y="1076"/>
              <a:ext cx="3024" cy="2736"/>
            </a:xfrm>
            <a:prstGeom prst="ellipse">
              <a:avLst/>
            </a:prstGeom>
            <a:solidFill>
              <a:schemeClr val="bg1">
                <a:alpha val="35001"/>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1" name="Oval 7"/>
            <p:cNvSpPr>
              <a:spLocks noChangeArrowheads="1"/>
            </p:cNvSpPr>
            <p:nvPr/>
          </p:nvSpPr>
          <p:spPr bwMode="auto">
            <a:xfrm>
              <a:off x="1488" y="1364"/>
              <a:ext cx="2736" cy="2448"/>
            </a:xfrm>
            <a:prstGeom prst="ellipse">
              <a:avLst/>
            </a:prstGeom>
            <a:solidFill>
              <a:schemeClr val="bg1">
                <a:alpha val="45000"/>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2" name="Oval 8"/>
            <p:cNvSpPr>
              <a:spLocks noChangeArrowheads="1"/>
            </p:cNvSpPr>
            <p:nvPr/>
          </p:nvSpPr>
          <p:spPr bwMode="auto">
            <a:xfrm>
              <a:off x="1680" y="1668"/>
              <a:ext cx="2352" cy="2160"/>
            </a:xfrm>
            <a:prstGeom prst="ellipse">
              <a:avLst/>
            </a:prstGeom>
            <a:solidFill>
              <a:schemeClr val="bg1">
                <a:alpha val="55000"/>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3" name="Oval 9"/>
            <p:cNvSpPr>
              <a:spLocks noChangeArrowheads="1"/>
            </p:cNvSpPr>
            <p:nvPr/>
          </p:nvSpPr>
          <p:spPr bwMode="auto">
            <a:xfrm>
              <a:off x="1872" y="1968"/>
              <a:ext cx="1968" cy="1872"/>
            </a:xfrm>
            <a:prstGeom prst="ellipse">
              <a:avLst/>
            </a:prstGeom>
            <a:solidFill>
              <a:srgbClr val="FF0000">
                <a:alpha val="10001"/>
              </a:srgb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4" name="Oval 10"/>
            <p:cNvSpPr>
              <a:spLocks noChangeArrowheads="1"/>
            </p:cNvSpPr>
            <p:nvPr/>
          </p:nvSpPr>
          <p:spPr bwMode="auto">
            <a:xfrm>
              <a:off x="2036" y="2222"/>
              <a:ext cx="1632" cy="1627"/>
            </a:xfrm>
            <a:prstGeom prst="ellipse">
              <a:avLst/>
            </a:prstGeom>
            <a:solidFill>
              <a:srgbClr val="FF0000">
                <a:alpha val="20000"/>
              </a:srgb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5" name="Oval 11"/>
            <p:cNvSpPr>
              <a:spLocks noChangeArrowheads="1"/>
            </p:cNvSpPr>
            <p:nvPr/>
          </p:nvSpPr>
          <p:spPr bwMode="auto">
            <a:xfrm>
              <a:off x="2208" y="2490"/>
              <a:ext cx="1296" cy="1397"/>
            </a:xfrm>
            <a:prstGeom prst="ellipse">
              <a:avLst/>
            </a:prstGeom>
            <a:solidFill>
              <a:srgbClr val="FF0000">
                <a:alpha val="30000"/>
              </a:srgb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0" name="Oval 16"/>
            <p:cNvSpPr>
              <a:spLocks noChangeArrowheads="1"/>
            </p:cNvSpPr>
            <p:nvPr/>
          </p:nvSpPr>
          <p:spPr bwMode="auto">
            <a:xfrm>
              <a:off x="2297" y="2736"/>
              <a:ext cx="1104" cy="1131"/>
            </a:xfrm>
            <a:prstGeom prst="ellipse">
              <a:avLst/>
            </a:prstGeom>
            <a:solidFill>
              <a:srgbClr val="FF0000">
                <a:alpha val="30000"/>
              </a:srgb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6" name="Oval 12"/>
            <p:cNvSpPr>
              <a:spLocks noChangeArrowheads="1"/>
            </p:cNvSpPr>
            <p:nvPr/>
          </p:nvSpPr>
          <p:spPr bwMode="auto">
            <a:xfrm>
              <a:off x="2395" y="2938"/>
              <a:ext cx="912" cy="910"/>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7" name="Text Box 6"/>
            <p:cNvSpPr txBox="1">
              <a:spLocks noChangeAspect="1" noChangeArrowheads="1"/>
            </p:cNvSpPr>
            <p:nvPr/>
          </p:nvSpPr>
          <p:spPr bwMode="auto">
            <a:xfrm>
              <a:off x="1460" y="874"/>
              <a:ext cx="2774" cy="2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600" b="1">
                  <a:solidFill>
                    <a:schemeClr val="bg1"/>
                  </a:solidFill>
                  <a:latin typeface="Trebuchet MS" pitchFamily="34" charset="0"/>
                </a:rPr>
                <a:t>Before I Retire</a:t>
              </a:r>
            </a:p>
            <a:p>
              <a:pPr algn="ctr" eaLnBrk="1" hangingPunct="1"/>
              <a:endParaRPr lang="en-US" altLang="en-US" sz="1200" b="1">
                <a:latin typeface="Trebuchet MS" pitchFamily="34" charset="0"/>
              </a:endParaRPr>
            </a:p>
            <a:p>
              <a:pPr algn="ctr" eaLnBrk="1" hangingPunct="1"/>
              <a:r>
                <a:rPr lang="en-US" altLang="en-US" sz="1600" b="1">
                  <a:solidFill>
                    <a:schemeClr val="bg1"/>
                  </a:solidFill>
                  <a:latin typeface="Trebuchet MS" pitchFamily="34" charset="0"/>
                </a:rPr>
                <a:t>In This Career</a:t>
              </a:r>
            </a:p>
            <a:p>
              <a:pPr algn="ctr" eaLnBrk="1" hangingPunct="1"/>
              <a:endParaRPr lang="en-US" altLang="en-US" sz="1300" b="1">
                <a:latin typeface="Trebuchet MS" pitchFamily="34" charset="0"/>
              </a:endParaRPr>
            </a:p>
            <a:p>
              <a:pPr algn="ctr" eaLnBrk="1" hangingPunct="1"/>
              <a:r>
                <a:rPr lang="en-US" altLang="en-US" sz="1600" b="1">
                  <a:solidFill>
                    <a:schemeClr val="bg1"/>
                  </a:solidFill>
                  <a:latin typeface="Trebuchet MS" pitchFamily="34" charset="0"/>
                </a:rPr>
                <a:t>In This Job</a:t>
              </a:r>
            </a:p>
            <a:p>
              <a:pPr algn="ctr" eaLnBrk="1" hangingPunct="1"/>
              <a:endParaRPr lang="en-US" altLang="en-US" sz="1400" b="1">
                <a:latin typeface="Trebuchet MS" pitchFamily="34" charset="0"/>
              </a:endParaRPr>
            </a:p>
            <a:p>
              <a:pPr algn="ctr" eaLnBrk="1" hangingPunct="1"/>
              <a:r>
                <a:rPr lang="en-US" altLang="en-US" sz="1600" b="1">
                  <a:latin typeface="Trebuchet MS" pitchFamily="34" charset="0"/>
                </a:rPr>
                <a:t>18 Months</a:t>
              </a:r>
            </a:p>
            <a:p>
              <a:pPr algn="ctr" eaLnBrk="1" hangingPunct="1"/>
              <a:endParaRPr lang="en-US" altLang="en-US" sz="1400" b="1">
                <a:latin typeface="Trebuchet MS" pitchFamily="34" charset="0"/>
              </a:endParaRPr>
            </a:p>
            <a:p>
              <a:pPr algn="ctr" eaLnBrk="1" hangingPunct="1"/>
              <a:r>
                <a:rPr lang="en-US" altLang="en-US" sz="1600" b="1">
                  <a:latin typeface="Trebuchet MS" pitchFamily="34" charset="0"/>
                </a:rPr>
                <a:t>6 Weeks</a:t>
              </a:r>
            </a:p>
            <a:p>
              <a:pPr algn="ctr" eaLnBrk="1" hangingPunct="1"/>
              <a:endParaRPr lang="en-US" altLang="en-US" sz="1200" b="1">
                <a:latin typeface="Trebuchet MS" pitchFamily="34" charset="0"/>
              </a:endParaRPr>
            </a:p>
            <a:p>
              <a:pPr algn="ctr" eaLnBrk="1" hangingPunct="1"/>
              <a:r>
                <a:rPr lang="en-US" altLang="en-US" sz="1600" b="1">
                  <a:latin typeface="Trebuchet MS" pitchFamily="34" charset="0"/>
                </a:rPr>
                <a:t>This Week</a:t>
              </a:r>
            </a:p>
            <a:p>
              <a:pPr algn="ctr" eaLnBrk="1" hangingPunct="1"/>
              <a:endParaRPr lang="en-US" altLang="en-US" sz="900" b="1">
                <a:latin typeface="Trebuchet MS" pitchFamily="34" charset="0"/>
              </a:endParaRPr>
            </a:p>
            <a:p>
              <a:pPr algn="ctr" eaLnBrk="1" hangingPunct="1"/>
              <a:r>
                <a:rPr lang="en-US" altLang="en-US" sz="1600" b="1">
                  <a:latin typeface="Trebuchet MS" pitchFamily="34" charset="0"/>
                </a:rPr>
                <a:t>Today </a:t>
              </a:r>
              <a:endParaRPr lang="en-US" altLang="en-US" b="1">
                <a:latin typeface="Trebuchet MS" pitchFamily="34" charset="0"/>
              </a:endParaRPr>
            </a:p>
            <a:p>
              <a:pPr algn="ctr" eaLnBrk="1" hangingPunct="1"/>
              <a:endParaRPr lang="en-US" altLang="en-US" sz="800" b="1">
                <a:latin typeface="Trebuchet MS" pitchFamily="34" charset="0"/>
              </a:endParaRPr>
            </a:p>
            <a:p>
              <a:pPr algn="ctr" eaLnBrk="1" hangingPunct="1"/>
              <a:r>
                <a:rPr lang="en-US" altLang="en-US" sz="1600" b="1">
                  <a:latin typeface="Trebuchet MS" pitchFamily="34" charset="0"/>
                </a:rPr>
                <a:t>Next</a:t>
              </a:r>
            </a:p>
            <a:p>
              <a:pPr algn="ctr" eaLnBrk="1" hangingPunct="1"/>
              <a:endParaRPr lang="en-US" altLang="en-US" sz="2600" b="1">
                <a:latin typeface="Trebuchet MS" pitchFamily="34" charset="0"/>
              </a:endParaRPr>
            </a:p>
            <a:p>
              <a:pPr algn="ctr" eaLnBrk="1" hangingPunct="1"/>
              <a:r>
                <a:rPr lang="en-US" altLang="en-US" sz="3600" b="1">
                  <a:solidFill>
                    <a:schemeClr val="bg1"/>
                  </a:solidFill>
                  <a:latin typeface="Trebuchet MS" pitchFamily="34" charset="0"/>
                </a:rPr>
                <a:t>Now</a:t>
              </a:r>
            </a:p>
            <a:p>
              <a:pPr algn="ctr" eaLnBrk="1" hangingPunct="1"/>
              <a:endParaRPr lang="en-US" altLang="en-US" b="1">
                <a:latin typeface="Trebuchet MS" pitchFamily="34" charset="0"/>
              </a:endParaRPr>
            </a:p>
          </p:txBody>
        </p:sp>
        <p:sp>
          <p:nvSpPr>
            <p:cNvPr id="36878" name="Text Box 14"/>
            <p:cNvSpPr txBox="1">
              <a:spLocks noChangeAspect="1" noChangeArrowheads="1"/>
            </p:cNvSpPr>
            <p:nvPr/>
          </p:nvSpPr>
          <p:spPr bwMode="auto">
            <a:xfrm>
              <a:off x="2050" y="460"/>
              <a:ext cx="163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a:solidFill>
                    <a:schemeClr val="bg1"/>
                  </a:solidFill>
                  <a:latin typeface="Trebuchet MS" pitchFamily="34" charset="0"/>
                </a:rPr>
                <a:t>Before I Die</a:t>
              </a:r>
              <a:endParaRPr lang="en-US" altLang="en-US" sz="2800" b="1" i="1">
                <a:solidFill>
                  <a:schemeClr val="bg1"/>
                </a:solidFill>
                <a:latin typeface="Trebuchet MS" pitchFamily="34" charset="0"/>
              </a:endParaRPr>
            </a:p>
          </p:txBody>
        </p:sp>
      </p:grpSp>
      <p:sp>
        <p:nvSpPr>
          <p:cNvPr id="36879" name="Text Box 17"/>
          <p:cNvSpPr txBox="1">
            <a:spLocks noChangeArrowheads="1"/>
          </p:cNvSpPr>
          <p:nvPr/>
        </p:nvSpPr>
        <p:spPr bwMode="auto">
          <a:xfrm>
            <a:off x="76200" y="6411913"/>
            <a:ext cx="5257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a:latin typeface="Trebuchet MS" pitchFamily="34" charset="0"/>
              </a:rPr>
              <a:t>www.edbatista.com/2009/07/horizons.html</a:t>
            </a:r>
            <a:endParaRPr lang="en-US" altLang="en-US" b="1" i="1">
              <a:latin typeface="Trebuchet MS" pitchFamily="34" charset="0"/>
            </a:endParaRPr>
          </a:p>
        </p:txBody>
      </p:sp>
      <p:sp>
        <p:nvSpPr>
          <p:cNvPr id="36882" name="Text Box 18"/>
          <p:cNvSpPr txBox="1">
            <a:spLocks noChangeArrowheads="1"/>
          </p:cNvSpPr>
          <p:nvPr/>
        </p:nvSpPr>
        <p:spPr bwMode="auto">
          <a:xfrm>
            <a:off x="152400" y="692289"/>
            <a:ext cx="32766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200" dirty="0" smtClean="0">
                <a:latin typeface="Trebuchet MS" panose="020B0603020202020204" pitchFamily="34" charset="0"/>
              </a:rPr>
              <a:t>When we assess our lives--our fulfillment, our effectiveness, what's working, what's not--how far ahead do we look? How far ahead </a:t>
            </a:r>
            <a:r>
              <a:rPr lang="en-US" sz="1200" i="1" dirty="0" smtClean="0">
                <a:latin typeface="Trebuchet MS" panose="020B0603020202020204" pitchFamily="34" charset="0"/>
              </a:rPr>
              <a:t>should</a:t>
            </a:r>
            <a:r>
              <a:rPr lang="en-US" sz="1200" dirty="0" smtClean="0">
                <a:latin typeface="Trebuchet MS" panose="020B0603020202020204" pitchFamily="34" charset="0"/>
              </a:rPr>
              <a:t> we look? Is that time horizon a good fit for the issues under consideration? And what issues are most relevant to us in a given time horizon?</a:t>
            </a:r>
            <a:endParaRPr lang="en-US" altLang="en-US" sz="1200" dirty="0">
              <a:latin typeface="Trebuchet MS" pitchFamily="34" charset="0"/>
            </a:endParaRPr>
          </a:p>
          <a:p>
            <a:endParaRPr lang="en-US" altLang="en-US" sz="1200" dirty="0">
              <a:latin typeface="Trebuchet MS" pitchFamily="34" charset="0"/>
            </a:endParaRPr>
          </a:p>
          <a:p>
            <a:r>
              <a:rPr lang="en-US" sz="1200" dirty="0" smtClean="0">
                <a:latin typeface="Trebuchet MS" panose="020B0603020202020204" pitchFamily="34" charset="0"/>
              </a:rPr>
              <a:t>The 10 time horizons at right are the ones that generally work best for me. When I look beyond "Today" my next natural horizon is "This Week," and once I look past Friday the next signpost is a month-and-a-half out. And the "18 Month" horizon derives from the late Peter Drucker's philosophy on planning: “A plan can usually cover no more than 18 months and still be reasonably clear and specific. So the question in most cases should be, Where and how can I achieve results that will make a difference within the next year and a half?” [1,2]</a:t>
            </a:r>
          </a:p>
          <a:p>
            <a:endParaRPr lang="en-US" sz="1200" dirty="0" smtClean="0">
              <a:latin typeface="Trebuchet MS" panose="020B0603020202020204" pitchFamily="34" charset="0"/>
            </a:endParaRPr>
          </a:p>
          <a:p>
            <a:r>
              <a:rPr lang="en-US" sz="1200" dirty="0" smtClean="0">
                <a:latin typeface="Trebuchet MS" panose="020B0603020202020204" pitchFamily="34" charset="0"/>
              </a:rPr>
              <a:t>Each horizon is sufficiently distinct to provide a different perspective and raise a new set of issues, but they flow continuously from this immediate moment to my very last breath. That's not to say that I have a clear vision for each time horizon--not at all. (I'm a searcher, not a planner. [3])</a:t>
            </a:r>
          </a:p>
          <a:p>
            <a:endParaRPr lang="en-US" altLang="en-US" sz="1200" dirty="0">
              <a:latin typeface="Trebuchet MS"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10"/>
          <p:cNvSpPr txBox="1">
            <a:spLocks noChangeArrowheads="1"/>
          </p:cNvSpPr>
          <p:nvPr/>
        </p:nvSpPr>
        <p:spPr bwMode="auto">
          <a:xfrm>
            <a:off x="92075" y="76200"/>
            <a:ext cx="38687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Trebuchet MS" pitchFamily="34" charset="0"/>
                <a:cs typeface="Arial" charset="0"/>
              </a:rPr>
              <a:t>Ed Batista: Time Horizons</a:t>
            </a:r>
          </a:p>
        </p:txBody>
      </p:sp>
      <p:sp>
        <p:nvSpPr>
          <p:cNvPr id="38915" name="Text Box 12"/>
          <p:cNvSpPr txBox="1">
            <a:spLocks noChangeArrowheads="1"/>
          </p:cNvSpPr>
          <p:nvPr/>
        </p:nvSpPr>
        <p:spPr bwMode="auto">
          <a:xfrm>
            <a:off x="7467600" y="6415088"/>
            <a:ext cx="1600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b="1">
                <a:latin typeface="Trebuchet MS" pitchFamily="34" charset="0"/>
              </a:rPr>
              <a:t>Slide 2 of 2</a:t>
            </a:r>
            <a:endParaRPr lang="en-US" altLang="en-US" b="1" i="1">
              <a:latin typeface="Trebuchet MS" pitchFamily="34" charset="0"/>
            </a:endParaRPr>
          </a:p>
        </p:txBody>
      </p:sp>
      <p:grpSp>
        <p:nvGrpSpPr>
          <p:cNvPr id="38924" name="Group 12"/>
          <p:cNvGrpSpPr>
            <a:grpSpLocks/>
          </p:cNvGrpSpPr>
          <p:nvPr/>
        </p:nvGrpSpPr>
        <p:grpSpPr bwMode="auto">
          <a:xfrm>
            <a:off x="3581400" y="685800"/>
            <a:ext cx="5181600" cy="5562600"/>
            <a:chOff x="1232" y="432"/>
            <a:chExt cx="3264" cy="3504"/>
          </a:xfrm>
        </p:grpSpPr>
        <p:sp>
          <p:nvSpPr>
            <p:cNvPr id="38916" name="Rectangle 2"/>
            <p:cNvSpPr>
              <a:spLocks noChangeArrowheads="1"/>
            </p:cNvSpPr>
            <p:nvPr/>
          </p:nvSpPr>
          <p:spPr bwMode="auto">
            <a:xfrm rot="10800000">
              <a:off x="1232" y="432"/>
              <a:ext cx="3264" cy="350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8917" name="Oval 5"/>
            <p:cNvSpPr>
              <a:spLocks noChangeArrowheads="1"/>
            </p:cNvSpPr>
            <p:nvPr/>
          </p:nvSpPr>
          <p:spPr bwMode="auto">
            <a:xfrm>
              <a:off x="1344" y="1076"/>
              <a:ext cx="3024" cy="2736"/>
            </a:xfrm>
            <a:prstGeom prst="ellipse">
              <a:avLst/>
            </a:prstGeom>
            <a:solidFill>
              <a:schemeClr val="bg1">
                <a:alpha val="35001"/>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8" name="Oval 6"/>
            <p:cNvSpPr>
              <a:spLocks noChangeArrowheads="1"/>
            </p:cNvSpPr>
            <p:nvPr/>
          </p:nvSpPr>
          <p:spPr bwMode="auto">
            <a:xfrm>
              <a:off x="1680" y="1668"/>
              <a:ext cx="2352" cy="2160"/>
            </a:xfrm>
            <a:prstGeom prst="ellipse">
              <a:avLst/>
            </a:prstGeom>
            <a:solidFill>
              <a:schemeClr val="bg1">
                <a:alpha val="55000"/>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9" name="Oval 7"/>
            <p:cNvSpPr>
              <a:spLocks noChangeArrowheads="1"/>
            </p:cNvSpPr>
            <p:nvPr/>
          </p:nvSpPr>
          <p:spPr bwMode="auto">
            <a:xfrm>
              <a:off x="2208" y="2490"/>
              <a:ext cx="1296" cy="1397"/>
            </a:xfrm>
            <a:prstGeom prst="ellipse">
              <a:avLst/>
            </a:prstGeom>
            <a:solidFill>
              <a:srgbClr val="FF0000">
                <a:alpha val="30000"/>
              </a:srgb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0" name="Oval 8"/>
            <p:cNvSpPr>
              <a:spLocks noChangeArrowheads="1"/>
            </p:cNvSpPr>
            <p:nvPr/>
          </p:nvSpPr>
          <p:spPr bwMode="auto">
            <a:xfrm>
              <a:off x="2395" y="2938"/>
              <a:ext cx="912" cy="910"/>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1" name="Text Box 6"/>
            <p:cNvSpPr txBox="1">
              <a:spLocks noChangeAspect="1" noChangeArrowheads="1"/>
            </p:cNvSpPr>
            <p:nvPr/>
          </p:nvSpPr>
          <p:spPr bwMode="auto">
            <a:xfrm>
              <a:off x="1460" y="874"/>
              <a:ext cx="2774" cy="2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600" b="1">
                <a:solidFill>
                  <a:schemeClr val="bg1"/>
                </a:solidFill>
                <a:latin typeface="Trebuchet MS" pitchFamily="34" charset="0"/>
              </a:endParaRPr>
            </a:p>
            <a:p>
              <a:pPr algn="ctr" eaLnBrk="1" hangingPunct="1"/>
              <a:endParaRPr lang="en-US" altLang="en-US" sz="1200" b="1">
                <a:latin typeface="Trebuchet MS" pitchFamily="34" charset="0"/>
              </a:endParaRPr>
            </a:p>
            <a:p>
              <a:pPr algn="ctr" eaLnBrk="1" hangingPunct="1"/>
              <a:r>
                <a:rPr lang="en-US" altLang="en-US" sz="1600" b="1">
                  <a:solidFill>
                    <a:schemeClr val="bg1"/>
                  </a:solidFill>
                  <a:latin typeface="Trebuchet MS" pitchFamily="34" charset="0"/>
                </a:rPr>
                <a:t>In This Career</a:t>
              </a:r>
            </a:p>
            <a:p>
              <a:pPr algn="ctr" eaLnBrk="1" hangingPunct="1"/>
              <a:endParaRPr lang="en-US" altLang="en-US" sz="1300" b="1">
                <a:latin typeface="Trebuchet MS" pitchFamily="34" charset="0"/>
              </a:endParaRPr>
            </a:p>
            <a:p>
              <a:pPr algn="ctr" eaLnBrk="1" hangingPunct="1"/>
              <a:endParaRPr lang="en-US" altLang="en-US" sz="1600" b="1">
                <a:solidFill>
                  <a:schemeClr val="bg1"/>
                </a:solidFill>
                <a:latin typeface="Trebuchet MS" pitchFamily="34" charset="0"/>
              </a:endParaRPr>
            </a:p>
            <a:p>
              <a:pPr algn="ctr" eaLnBrk="1" hangingPunct="1"/>
              <a:endParaRPr lang="en-US" altLang="en-US" sz="1400" b="1">
                <a:latin typeface="Trebuchet MS" pitchFamily="34" charset="0"/>
              </a:endParaRPr>
            </a:p>
            <a:p>
              <a:pPr algn="ctr" eaLnBrk="1" hangingPunct="1"/>
              <a:r>
                <a:rPr lang="en-US" altLang="en-US" sz="1600" b="1">
                  <a:latin typeface="Trebuchet MS" pitchFamily="34" charset="0"/>
                </a:rPr>
                <a:t>18 Months</a:t>
              </a:r>
            </a:p>
            <a:p>
              <a:pPr algn="ctr" eaLnBrk="1" hangingPunct="1"/>
              <a:endParaRPr lang="en-US" altLang="en-US" sz="1400" b="1">
                <a:latin typeface="Trebuchet MS" pitchFamily="34" charset="0"/>
              </a:endParaRPr>
            </a:p>
            <a:p>
              <a:pPr algn="ctr" eaLnBrk="1" hangingPunct="1"/>
              <a:endParaRPr lang="en-US" altLang="en-US" sz="1600" b="1">
                <a:latin typeface="Trebuchet MS" pitchFamily="34" charset="0"/>
              </a:endParaRPr>
            </a:p>
            <a:p>
              <a:pPr algn="ctr" eaLnBrk="1" hangingPunct="1"/>
              <a:endParaRPr lang="en-US" altLang="en-US" sz="1200" b="1">
                <a:latin typeface="Trebuchet MS" pitchFamily="34" charset="0"/>
              </a:endParaRPr>
            </a:p>
            <a:p>
              <a:pPr algn="ctr" eaLnBrk="1" hangingPunct="1"/>
              <a:endParaRPr lang="en-US" altLang="en-US" sz="1600" b="1">
                <a:latin typeface="Trebuchet MS" pitchFamily="34" charset="0"/>
              </a:endParaRPr>
            </a:p>
            <a:p>
              <a:pPr algn="ctr" eaLnBrk="1" hangingPunct="1"/>
              <a:endParaRPr lang="en-US" altLang="en-US" sz="900" b="1">
                <a:latin typeface="Trebuchet MS" pitchFamily="34" charset="0"/>
              </a:endParaRPr>
            </a:p>
            <a:p>
              <a:pPr algn="ctr" eaLnBrk="1" hangingPunct="1"/>
              <a:r>
                <a:rPr lang="en-US" altLang="en-US" sz="1600" b="1">
                  <a:latin typeface="Trebuchet MS" pitchFamily="34" charset="0"/>
                </a:rPr>
                <a:t>Today </a:t>
              </a:r>
              <a:endParaRPr lang="en-US" altLang="en-US" b="1">
                <a:latin typeface="Trebuchet MS" pitchFamily="34" charset="0"/>
              </a:endParaRPr>
            </a:p>
            <a:p>
              <a:pPr algn="ctr" eaLnBrk="1" hangingPunct="1"/>
              <a:endParaRPr lang="en-US" altLang="en-US" sz="800" b="1">
                <a:latin typeface="Trebuchet MS" pitchFamily="34" charset="0"/>
              </a:endParaRPr>
            </a:p>
            <a:p>
              <a:pPr algn="ctr" eaLnBrk="1" hangingPunct="1"/>
              <a:endParaRPr lang="en-US" altLang="en-US" sz="1600" b="1">
                <a:latin typeface="Trebuchet MS" pitchFamily="34" charset="0"/>
              </a:endParaRPr>
            </a:p>
            <a:p>
              <a:pPr algn="ctr" eaLnBrk="1" hangingPunct="1"/>
              <a:endParaRPr lang="en-US" altLang="en-US" sz="2600" b="1">
                <a:latin typeface="Trebuchet MS" pitchFamily="34" charset="0"/>
              </a:endParaRPr>
            </a:p>
            <a:p>
              <a:pPr algn="ctr" eaLnBrk="1" hangingPunct="1"/>
              <a:r>
                <a:rPr lang="en-US" altLang="en-US" sz="3600" b="1">
                  <a:solidFill>
                    <a:schemeClr val="bg1"/>
                  </a:solidFill>
                  <a:latin typeface="Trebuchet MS" pitchFamily="34" charset="0"/>
                </a:rPr>
                <a:t>Now</a:t>
              </a:r>
            </a:p>
            <a:p>
              <a:pPr algn="ctr" eaLnBrk="1" hangingPunct="1"/>
              <a:endParaRPr lang="en-US" altLang="en-US" b="1">
                <a:latin typeface="Trebuchet MS" pitchFamily="34" charset="0"/>
              </a:endParaRPr>
            </a:p>
          </p:txBody>
        </p:sp>
        <p:sp>
          <p:nvSpPr>
            <p:cNvPr id="38922" name="Text Box 14"/>
            <p:cNvSpPr txBox="1">
              <a:spLocks noChangeAspect="1" noChangeArrowheads="1"/>
            </p:cNvSpPr>
            <p:nvPr/>
          </p:nvSpPr>
          <p:spPr bwMode="auto">
            <a:xfrm>
              <a:off x="2050" y="460"/>
              <a:ext cx="1632"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b="1">
                  <a:solidFill>
                    <a:schemeClr val="bg1"/>
                  </a:solidFill>
                  <a:latin typeface="Trebuchet MS" pitchFamily="34" charset="0"/>
                </a:rPr>
                <a:t>Before I Die</a:t>
              </a:r>
              <a:endParaRPr lang="en-US" altLang="en-US" sz="2800" b="1" i="1">
                <a:solidFill>
                  <a:schemeClr val="bg1"/>
                </a:solidFill>
                <a:latin typeface="Trebuchet MS" pitchFamily="34" charset="0"/>
              </a:endParaRPr>
            </a:p>
          </p:txBody>
        </p:sp>
      </p:grpSp>
      <p:sp>
        <p:nvSpPr>
          <p:cNvPr id="38925" name="Text Box 17"/>
          <p:cNvSpPr txBox="1">
            <a:spLocks noChangeArrowheads="1"/>
          </p:cNvSpPr>
          <p:nvPr/>
        </p:nvSpPr>
        <p:spPr bwMode="auto">
          <a:xfrm>
            <a:off x="76200" y="6411913"/>
            <a:ext cx="5257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a:latin typeface="Trebuchet MS" pitchFamily="34" charset="0"/>
              </a:rPr>
              <a:t>www.edbatista.com/2009/07/horizons.html</a:t>
            </a:r>
            <a:endParaRPr lang="en-US" altLang="en-US" b="1" i="1">
              <a:latin typeface="Trebuchet MS" pitchFamily="34" charset="0"/>
            </a:endParaRPr>
          </a:p>
        </p:txBody>
      </p:sp>
      <p:sp>
        <p:nvSpPr>
          <p:cNvPr id="38926" name="Text Box 14"/>
          <p:cNvSpPr txBox="1">
            <a:spLocks noChangeArrowheads="1"/>
          </p:cNvSpPr>
          <p:nvPr/>
        </p:nvSpPr>
        <p:spPr bwMode="auto">
          <a:xfrm>
            <a:off x="228600" y="685800"/>
            <a:ext cx="2209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sp>
        <p:nvSpPr>
          <p:cNvPr id="38928" name="Text Box 16"/>
          <p:cNvSpPr txBox="1">
            <a:spLocks noChangeArrowheads="1"/>
          </p:cNvSpPr>
          <p:nvPr/>
        </p:nvSpPr>
        <p:spPr bwMode="auto">
          <a:xfrm>
            <a:off x="152400" y="694944"/>
            <a:ext cx="32766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200" dirty="0" smtClean="0">
                <a:latin typeface="Trebuchet MS" panose="020B0603020202020204" pitchFamily="34" charset="0"/>
              </a:rPr>
              <a:t>When looking ahead it's helpful to realize that I've moved from one horizon into the next. It prompts me to ask: </a:t>
            </a:r>
            <a:r>
              <a:rPr lang="en-US" sz="1200" i="1" dirty="0" smtClean="0">
                <a:latin typeface="Trebuchet MS" panose="020B0603020202020204" pitchFamily="34" charset="0"/>
              </a:rPr>
              <a:t>Am I in the right timeframe? Should I take a step back--or jump even further ahead? Should my approach change? Am I still asking the right questions? Are the same issues in play?</a:t>
            </a:r>
            <a:endParaRPr lang="en-US" sz="1200" dirty="0" smtClean="0">
              <a:latin typeface="Trebuchet MS" panose="020B0603020202020204" pitchFamily="34" charset="0"/>
            </a:endParaRPr>
          </a:p>
          <a:p>
            <a:r>
              <a:rPr lang="en-US" sz="1200" dirty="0" smtClean="0">
                <a:latin typeface="Trebuchet MS" panose="020B0603020202020204" pitchFamily="34" charset="0"/>
              </a:rPr>
              <a:t>You might choose a different set of horizons, of course. Perhaps "This Month" makes more sense to you than "6 Weeks." Or perhaps 10 horizons is too many, and it's more useful to think in broader strokes. </a:t>
            </a:r>
            <a:endParaRPr lang="en-US" sz="1200" dirty="0">
              <a:latin typeface="Trebuchet MS" panose="020B0603020202020204" pitchFamily="34" charset="0"/>
            </a:endParaRPr>
          </a:p>
          <a:p>
            <a:endParaRPr lang="en-US" sz="1200" dirty="0" smtClean="0">
              <a:latin typeface="Trebuchet MS" panose="020B0603020202020204" pitchFamily="34" charset="0"/>
            </a:endParaRPr>
          </a:p>
          <a:p>
            <a:r>
              <a:rPr lang="en-US" sz="1200" dirty="0" smtClean="0">
                <a:latin typeface="Trebuchet MS" panose="020B0603020202020204" pitchFamily="34" charset="0"/>
              </a:rPr>
              <a:t>The key is that sometimes we're looking too far ahead when focusing closer in would be more useful, and sometimes we're staring down at our shoes when we really should lift our gaze.</a:t>
            </a:r>
          </a:p>
          <a:p>
            <a:endParaRPr lang="en-US" sz="1200" dirty="0">
              <a:latin typeface="Trebuchet MS" panose="020B0603020202020204" pitchFamily="34" charset="0"/>
            </a:endParaRPr>
          </a:p>
          <a:p>
            <a:r>
              <a:rPr lang="en-US" sz="1200" b="1" dirty="0" smtClean="0">
                <a:latin typeface="Trebuchet MS" panose="020B0603020202020204" pitchFamily="34" charset="0"/>
              </a:rPr>
              <a:t>Footnotes</a:t>
            </a:r>
            <a:endParaRPr lang="en-US" sz="1200" dirty="0" smtClean="0">
              <a:latin typeface="Trebuchet MS" panose="020B0603020202020204" pitchFamily="34" charset="0"/>
            </a:endParaRPr>
          </a:p>
          <a:p>
            <a:r>
              <a:rPr lang="en-US" sz="1200" dirty="0" smtClean="0">
                <a:latin typeface="Trebuchet MS" panose="020B0603020202020204" pitchFamily="34" charset="0"/>
              </a:rPr>
              <a:t>[1] </a:t>
            </a:r>
            <a:r>
              <a:rPr lang="en-US" sz="1200" dirty="0" smtClean="0">
                <a:latin typeface="Trebuchet MS" panose="020B0603020202020204" pitchFamily="34" charset="0"/>
                <a:hlinkClick r:id="rId3"/>
              </a:rPr>
              <a:t>Peter Drucker on Excellence, Careers and Planning</a:t>
            </a:r>
            <a:endParaRPr lang="en-US" sz="1200" dirty="0" smtClean="0">
              <a:latin typeface="Trebuchet MS" panose="020B0603020202020204" pitchFamily="34" charset="0"/>
            </a:endParaRPr>
          </a:p>
          <a:p>
            <a:r>
              <a:rPr lang="en-US" sz="1200" dirty="0" smtClean="0">
                <a:latin typeface="Trebuchet MS" panose="020B0603020202020204" pitchFamily="34" charset="0"/>
              </a:rPr>
              <a:t>[2] </a:t>
            </a:r>
            <a:r>
              <a:rPr lang="en-US" sz="1200" dirty="0" smtClean="0">
                <a:latin typeface="Trebuchet MS" panose="020B0603020202020204" pitchFamily="34" charset="0"/>
                <a:hlinkClick r:id="rId4"/>
              </a:rPr>
              <a:t>Managing Oneself</a:t>
            </a:r>
            <a:r>
              <a:rPr lang="en-US" sz="1200" dirty="0" smtClean="0">
                <a:latin typeface="Trebuchet MS" panose="020B0603020202020204" pitchFamily="34" charset="0"/>
              </a:rPr>
              <a:t> (Peter Drucker, </a:t>
            </a:r>
            <a:r>
              <a:rPr lang="en-US" sz="1200" i="1" dirty="0" smtClean="0">
                <a:latin typeface="Trebuchet MS" panose="020B0603020202020204" pitchFamily="34" charset="0"/>
              </a:rPr>
              <a:t>Harvard Business Review</a:t>
            </a:r>
            <a:r>
              <a:rPr lang="en-US" sz="1200" dirty="0" smtClean="0">
                <a:latin typeface="Trebuchet MS" panose="020B0603020202020204" pitchFamily="34" charset="0"/>
              </a:rPr>
              <a:t>, 2005)</a:t>
            </a:r>
          </a:p>
          <a:p>
            <a:r>
              <a:rPr lang="en-US" sz="1200" dirty="0" smtClean="0">
                <a:latin typeface="Trebuchet MS" panose="020B0603020202020204" pitchFamily="34" charset="0"/>
              </a:rPr>
              <a:t>[3] </a:t>
            </a:r>
            <a:r>
              <a:rPr lang="en-US" sz="1200" dirty="0" smtClean="0">
                <a:latin typeface="Trebuchet MS" panose="020B0603020202020204" pitchFamily="34" charset="0"/>
                <a:hlinkClick r:id="rId5"/>
              </a:rPr>
              <a:t>Are You a Searcher or a Planner?</a:t>
            </a:r>
            <a:endParaRPr lang="en-US" sz="1200" dirty="0" smtClean="0">
              <a:latin typeface="Trebuchet MS" panose="020B0603020202020204" pitchFamily="34" charset="0"/>
            </a:endParaRPr>
          </a:p>
          <a:p>
            <a:endParaRPr lang="en-US" sz="1200" dirty="0">
              <a:latin typeface="Trebuchet MS" panose="020B0603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1862</TotalTime>
  <Words>397</Words>
  <Application>Microsoft Office PowerPoint</Application>
  <PresentationFormat>On-screen Show (4:3)</PresentationFormat>
  <Paragraphs>58</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Trebuchet MS</vt:lpstr>
      <vt:lpstr>Default Design</vt:lpstr>
      <vt:lpstr>PowerPoint Presentation</vt:lpstr>
      <vt:lpstr>PowerPoint Presentation</vt:lpstr>
    </vt:vector>
  </TitlesOfParts>
  <Company>gsb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 Batista</dc:creator>
  <cp:lastModifiedBy>Ed Batista</cp:lastModifiedBy>
  <cp:revision>109</cp:revision>
  <dcterms:created xsi:type="dcterms:W3CDTF">2008-02-29T15:55:46Z</dcterms:created>
  <dcterms:modified xsi:type="dcterms:W3CDTF">2019-03-18T00:08:18Z</dcterms:modified>
</cp:coreProperties>
</file>